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73" r:id="rId4"/>
    <p:sldId id="274" r:id="rId5"/>
    <p:sldId id="276" r:id="rId6"/>
    <p:sldId id="275" r:id="rId7"/>
    <p:sldId id="277" r:id="rId8"/>
    <p:sldId id="279" r:id="rId9"/>
    <p:sldId id="278" r:id="rId10"/>
    <p:sldId id="281" r:id="rId11"/>
    <p:sldId id="282" r:id="rId12"/>
    <p:sldId id="283" r:id="rId13"/>
    <p:sldId id="284" r:id="rId14"/>
    <p:sldId id="285" r:id="rId15"/>
    <p:sldId id="280" r:id="rId16"/>
    <p:sldId id="287" r:id="rId17"/>
    <p:sldId id="288" r:id="rId18"/>
    <p:sldId id="289" r:id="rId19"/>
    <p:sldId id="28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09F0E-EA93-4742-9691-E49E182A14F9}" type="datetimeFigureOut">
              <a:rPr lang="en-GB" smtClean="0"/>
              <a:t>01/03/2015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118133-71E4-4357-A9B8-0A618CDC4E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794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DC5BC-55AA-473E-8A2E-7F1447FF5518}" type="datetime1">
              <a:rPr lang="en-GB" smtClean="0"/>
              <a:t>01/03/2015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574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4D46E-6680-4E6C-ADF7-385308B614C2}" type="datetime1">
              <a:rPr lang="en-GB" smtClean="0"/>
              <a:t>01/03/2015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66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84E6E-4D73-4A0B-8BCD-DB259409CD9E}" type="datetime1">
              <a:rPr lang="en-GB" smtClean="0"/>
              <a:t>01/03/2015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436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240A2-5451-4CB3-8DC2-4355EB2A6F18}" type="datetime1">
              <a:rPr lang="en-GB" smtClean="0"/>
              <a:t>01/03/2015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03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8D2A0-A968-442B-BEE2-322D51E8416F}" type="datetime1">
              <a:rPr lang="en-GB" smtClean="0"/>
              <a:t>01/03/2015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711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E36B6-274A-4E64-9D97-385E0B301B1C}" type="datetime1">
              <a:rPr lang="en-GB" smtClean="0"/>
              <a:t>01/03/2015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3283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207A4-DECA-4180-AE32-7A575A639727}" type="datetime1">
              <a:rPr lang="en-GB" smtClean="0"/>
              <a:t>01/03/2015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51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FEA7F-6B1B-4567-A8F5-C3C86B428C93}" type="datetime1">
              <a:rPr lang="en-GB" smtClean="0"/>
              <a:t>01/03/2015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224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B5980-EC78-4600-B4C8-0FF4CE6C7619}" type="datetime1">
              <a:rPr lang="en-GB" smtClean="0"/>
              <a:t>01/03/2015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233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71061-C245-4B49-AE56-8C827CB68436}" type="datetime1">
              <a:rPr lang="en-GB" smtClean="0"/>
              <a:t>01/03/2015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65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89713-B6D5-4787-891A-269C87A1B2EF}" type="datetime1">
              <a:rPr lang="en-GB" smtClean="0"/>
              <a:t>01/03/2015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880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16755-7C68-4FE3-8800-7C6E46095DCD}" type="datetime1">
              <a:rPr lang="en-GB" smtClean="0"/>
              <a:t>01/03/2015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A1B44-4FDB-4E45-B4CE-283766D888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840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Church Vision series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800" dirty="0" smtClean="0">
                <a:solidFill>
                  <a:srgbClr val="FF0000"/>
                </a:solidFill>
              </a:rPr>
              <a:t>Win/Send</a:t>
            </a:r>
            <a:endParaRPr lang="en-GB" sz="4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449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78098"/>
          </a:xfrm>
        </p:spPr>
        <p:txBody>
          <a:bodyPr/>
          <a:lstStyle/>
          <a:p>
            <a:r>
              <a:rPr lang="en-GB" b="1" dirty="0" smtClean="0"/>
              <a:t>Mission</a:t>
            </a:r>
            <a:r>
              <a:rPr lang="en-GB" b="1" dirty="0"/>
              <a:t> </a:t>
            </a:r>
            <a:r>
              <a:rPr lang="en-GB" b="1" dirty="0" smtClean="0"/>
              <a:t>according to Jesus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496944" cy="5184576"/>
          </a:xfrm>
        </p:spPr>
        <p:txBody>
          <a:bodyPr>
            <a:normAutofit lnSpcReduction="10000"/>
          </a:bodyPr>
          <a:lstStyle/>
          <a:p>
            <a:r>
              <a:rPr lang="en-GB" b="1" dirty="0"/>
              <a:t>It is </a:t>
            </a:r>
            <a:r>
              <a:rPr lang="en-GB" b="1" dirty="0" smtClean="0"/>
              <a:t>written</a:t>
            </a:r>
          </a:p>
          <a:p>
            <a:r>
              <a:rPr lang="en-GB" b="1" dirty="0" smtClean="0"/>
              <a:t>Central historical events</a:t>
            </a:r>
          </a:p>
          <a:p>
            <a:r>
              <a:rPr lang="en-GB" b="1" dirty="0" smtClean="0"/>
              <a:t>A call to action </a:t>
            </a:r>
            <a:endParaRPr lang="en-GB" b="1" dirty="0" smtClean="0"/>
          </a:p>
          <a:p>
            <a:r>
              <a:rPr lang="en-GB" sz="2800" dirty="0" smtClean="0"/>
              <a:t>Luke </a:t>
            </a:r>
            <a:r>
              <a:rPr lang="en-GB" sz="2800" dirty="0"/>
              <a:t>24v47 </a:t>
            </a:r>
            <a:r>
              <a:rPr lang="en-GB" b="1" i="1" baseline="30000" dirty="0" smtClean="0"/>
              <a:t>“</a:t>
            </a:r>
            <a:r>
              <a:rPr lang="en-GB" i="1" dirty="0" smtClean="0"/>
              <a:t>and </a:t>
            </a:r>
            <a:r>
              <a:rPr lang="en-GB" i="1" dirty="0"/>
              <a:t>repentance for the forgiveness of sins will be preached in his name to all nations, beginning at Jerusalem</a:t>
            </a:r>
            <a:r>
              <a:rPr lang="en-GB" i="1" dirty="0" smtClean="0"/>
              <a:t>.”</a:t>
            </a:r>
            <a:endParaRPr lang="en-GB" b="1" i="1" dirty="0" smtClean="0"/>
          </a:p>
          <a:p>
            <a:pPr lvl="1"/>
            <a:r>
              <a:rPr lang="en-GB" b="1" dirty="0" smtClean="0"/>
              <a:t>Biggest problem dealt with</a:t>
            </a:r>
          </a:p>
          <a:p>
            <a:pPr lvl="1"/>
            <a:r>
              <a:rPr lang="en-GB" b="1" dirty="0" smtClean="0"/>
              <a:t>Universal message </a:t>
            </a:r>
            <a:r>
              <a:rPr lang="en-GB" dirty="0" smtClean="0"/>
              <a:t>Acts 1v8</a:t>
            </a:r>
          </a:p>
          <a:p>
            <a:pPr lvl="1"/>
            <a:r>
              <a:rPr lang="en-GB" b="1" dirty="0" smtClean="0"/>
              <a:t>Repentance - turning </a:t>
            </a:r>
            <a:r>
              <a:rPr lang="en-GB" b="1" dirty="0"/>
              <a:t>from and turning </a:t>
            </a:r>
            <a:r>
              <a:rPr lang="en-GB" b="1" dirty="0" smtClean="0"/>
              <a:t>to</a:t>
            </a:r>
          </a:p>
          <a:p>
            <a:pPr lvl="2"/>
            <a:r>
              <a:rPr lang="en-GB" sz="2800" dirty="0" smtClean="0"/>
              <a:t>Romans 3v20, Romans 2v4, 2 </a:t>
            </a:r>
            <a:r>
              <a:rPr lang="en-GB" sz="2800" dirty="0" err="1" smtClean="0"/>
              <a:t>Cor</a:t>
            </a:r>
            <a:r>
              <a:rPr lang="en-GB" sz="2800" dirty="0" smtClean="0"/>
              <a:t> 7v10 </a:t>
            </a:r>
            <a:endParaRPr lang="en-GB" sz="2800" dirty="0"/>
          </a:p>
          <a:p>
            <a:pPr lvl="1"/>
            <a:endParaRPr lang="en-GB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z="1400" smtClean="0"/>
              <a:t>10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21583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b="1" dirty="0" smtClean="0"/>
              <a:t>Mission</a:t>
            </a:r>
            <a:r>
              <a:rPr lang="en-GB" b="1" dirty="0"/>
              <a:t> </a:t>
            </a:r>
            <a:r>
              <a:rPr lang="en-GB" b="1" dirty="0" smtClean="0"/>
              <a:t>according to Jesus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496944" cy="5184576"/>
          </a:xfrm>
        </p:spPr>
        <p:txBody>
          <a:bodyPr>
            <a:normAutofit/>
          </a:bodyPr>
          <a:lstStyle/>
          <a:p>
            <a:r>
              <a:rPr lang="en-GB" sz="2800" dirty="0" smtClean="0"/>
              <a:t>Luke 24v48 </a:t>
            </a:r>
            <a:r>
              <a:rPr lang="en-GB" b="1" i="1" baseline="30000" dirty="0" smtClean="0"/>
              <a:t>“</a:t>
            </a:r>
            <a:r>
              <a:rPr lang="en-GB" i="1" dirty="0" smtClean="0"/>
              <a:t>You </a:t>
            </a:r>
            <a:r>
              <a:rPr lang="en-GB" i="1" dirty="0"/>
              <a:t>are witnesses of these things</a:t>
            </a:r>
            <a:r>
              <a:rPr lang="en-GB" i="1" dirty="0" smtClean="0"/>
              <a:t>.”</a:t>
            </a:r>
            <a:endParaRPr lang="en-GB" b="1" i="1" dirty="0" smtClean="0"/>
          </a:p>
          <a:p>
            <a:r>
              <a:rPr lang="en-GB" b="1" dirty="0"/>
              <a:t>Whose testimony?</a:t>
            </a:r>
          </a:p>
          <a:p>
            <a:pPr lvl="1"/>
            <a:r>
              <a:rPr lang="en-GB" sz="3000" b="1" dirty="0" smtClean="0"/>
              <a:t>The Apostles</a:t>
            </a:r>
          </a:p>
          <a:p>
            <a:pPr lvl="2"/>
            <a:r>
              <a:rPr lang="en-GB" sz="2800" dirty="0" smtClean="0"/>
              <a:t>They testified to “these things”</a:t>
            </a:r>
          </a:p>
          <a:p>
            <a:pPr lvl="2"/>
            <a:r>
              <a:rPr lang="en-GB" sz="2800" dirty="0" smtClean="0"/>
              <a:t>Things they saw, heard and touched and knew</a:t>
            </a:r>
          </a:p>
          <a:p>
            <a:pPr lvl="1"/>
            <a:r>
              <a:rPr lang="en-GB" sz="3000" b="1" dirty="0" smtClean="0"/>
              <a:t>Our testimony?</a:t>
            </a:r>
          </a:p>
          <a:p>
            <a:pPr lvl="2"/>
            <a:r>
              <a:rPr lang="en-GB" sz="2800" dirty="0"/>
              <a:t>To direct people to the eye witness accounts</a:t>
            </a:r>
          </a:p>
          <a:p>
            <a:pPr lvl="2"/>
            <a:endParaRPr lang="en-GB" b="1" dirty="0" smtClean="0"/>
          </a:p>
          <a:p>
            <a:pPr marL="457200" lvl="1" indent="0">
              <a:buNone/>
            </a:pPr>
            <a:endParaRPr lang="en-GB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z="1400" smtClean="0"/>
              <a:t>11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71776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b="1" dirty="0" smtClean="0"/>
              <a:t>Mission</a:t>
            </a:r>
            <a:r>
              <a:rPr lang="en-GB" b="1" dirty="0"/>
              <a:t> </a:t>
            </a:r>
            <a:r>
              <a:rPr lang="en-GB" b="1" dirty="0" smtClean="0"/>
              <a:t>according to Jesus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496944" cy="5184576"/>
          </a:xfrm>
        </p:spPr>
        <p:txBody>
          <a:bodyPr>
            <a:normAutofit/>
          </a:bodyPr>
          <a:lstStyle/>
          <a:p>
            <a:r>
              <a:rPr lang="en-GB" b="1" dirty="0" smtClean="0"/>
              <a:t>The tension</a:t>
            </a:r>
          </a:p>
          <a:p>
            <a:pPr lvl="1"/>
            <a:r>
              <a:rPr lang="en-GB" dirty="0" smtClean="0"/>
              <a:t>Folly of preaching to dry bones!</a:t>
            </a:r>
          </a:p>
          <a:p>
            <a:pPr lvl="1"/>
            <a:r>
              <a:rPr lang="en-GB" dirty="0" smtClean="0"/>
              <a:t>V49 </a:t>
            </a:r>
            <a:r>
              <a:rPr lang="en-GB" i="1" dirty="0" smtClean="0"/>
              <a:t>“I </a:t>
            </a:r>
            <a:r>
              <a:rPr lang="en-GB" i="1" dirty="0"/>
              <a:t>am going to send you what my Father has promised; but stay in the city until you have been clothed with power from on high</a:t>
            </a:r>
            <a:r>
              <a:rPr lang="en-GB" i="1" dirty="0" smtClean="0"/>
              <a:t>.”</a:t>
            </a:r>
            <a:endParaRPr lang="en-GB" b="1" i="1" baseline="30000" dirty="0"/>
          </a:p>
          <a:p>
            <a:r>
              <a:rPr lang="en-GB" dirty="0" smtClean="0"/>
              <a:t>Acts 2 – tongues, boldness and new life</a:t>
            </a:r>
          </a:p>
          <a:p>
            <a:pPr marL="914400" lvl="2" indent="0">
              <a:buNone/>
            </a:pPr>
            <a:endParaRPr lang="en-GB" b="1" dirty="0" smtClean="0"/>
          </a:p>
          <a:p>
            <a:pPr marL="457200" lvl="1" indent="0">
              <a:buNone/>
            </a:pPr>
            <a:endParaRPr lang="en-GB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z="1400" smtClean="0"/>
              <a:t>12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49177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rmAutofit/>
          </a:bodyPr>
          <a:lstStyle/>
          <a:p>
            <a:r>
              <a:rPr lang="en-GB" b="1" dirty="0" smtClean="0"/>
              <a:t>Mission</a:t>
            </a:r>
            <a:r>
              <a:rPr lang="en-GB" b="1" dirty="0"/>
              <a:t> </a:t>
            </a:r>
            <a:r>
              <a:rPr lang="en-GB" b="1" dirty="0" smtClean="0"/>
              <a:t>Commenced Acts 2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352928" cy="5616624"/>
          </a:xfrm>
        </p:spPr>
        <p:txBody>
          <a:bodyPr>
            <a:normAutofit fontScale="92500" lnSpcReduction="20000"/>
          </a:bodyPr>
          <a:lstStyle/>
          <a:p>
            <a:r>
              <a:rPr lang="en-GB" sz="3500" b="1" dirty="0" smtClean="0"/>
              <a:t>The </a:t>
            </a:r>
            <a:r>
              <a:rPr lang="en-GB" sz="3500" b="1" dirty="0" smtClean="0"/>
              <a:t>message – eyewitness facts</a:t>
            </a:r>
            <a:endParaRPr lang="en-GB" sz="3500" b="1" dirty="0" smtClean="0"/>
          </a:p>
          <a:p>
            <a:r>
              <a:rPr lang="en-GB" dirty="0" smtClean="0"/>
              <a:t>Acts 2v22-24 </a:t>
            </a:r>
            <a:r>
              <a:rPr lang="en-GB" i="1" dirty="0" smtClean="0"/>
              <a:t>“</a:t>
            </a:r>
            <a:r>
              <a:rPr lang="en-GB" i="1" dirty="0"/>
              <a:t>Fellow Israelites, listen to this: </a:t>
            </a:r>
            <a:r>
              <a:rPr lang="en-GB" b="1" i="1" dirty="0"/>
              <a:t>Jesus of Nazareth</a:t>
            </a:r>
            <a:r>
              <a:rPr lang="en-GB" i="1" dirty="0"/>
              <a:t> was a man accredited by God to you by miracles, wonders and signs, which God did among you through him, as you yourselves know. </a:t>
            </a:r>
            <a:r>
              <a:rPr lang="en-GB" sz="3500" baseline="30000" dirty="0"/>
              <a:t>23</a:t>
            </a:r>
            <a:r>
              <a:rPr lang="en-GB" i="1" dirty="0"/>
              <a:t> This man was handed over to you by God’s deliberate plan and foreknowledge; and you, with the help of wicked men, </a:t>
            </a:r>
            <a:r>
              <a:rPr lang="en-GB" b="1" i="1" dirty="0"/>
              <a:t>put him to death by nailing him to the cross.</a:t>
            </a:r>
            <a:r>
              <a:rPr lang="en-GB" i="1" dirty="0"/>
              <a:t> </a:t>
            </a:r>
            <a:r>
              <a:rPr lang="en-GB" sz="3500" baseline="30000" dirty="0"/>
              <a:t>24</a:t>
            </a:r>
            <a:r>
              <a:rPr lang="en-GB" i="1" dirty="0"/>
              <a:t> But God </a:t>
            </a:r>
            <a:r>
              <a:rPr lang="en-GB" b="1" i="1" dirty="0"/>
              <a:t>raised him from the dead</a:t>
            </a:r>
            <a:r>
              <a:rPr lang="en-GB" i="1" dirty="0"/>
              <a:t>, freeing him from the agony of death, because it was impossible for death to keep its hold on him</a:t>
            </a:r>
            <a:r>
              <a:rPr lang="en-GB" i="1" dirty="0" smtClean="0"/>
              <a:t>.”</a:t>
            </a:r>
          </a:p>
          <a:p>
            <a:r>
              <a:rPr lang="en-GB" i="1" dirty="0" smtClean="0"/>
              <a:t>V32 “God has raised this Jesus to life and </a:t>
            </a:r>
            <a:r>
              <a:rPr lang="en-GB" b="1" i="1" dirty="0" smtClean="0"/>
              <a:t>we are all witnesses</a:t>
            </a:r>
            <a:r>
              <a:rPr lang="en-GB" i="1" dirty="0" smtClean="0"/>
              <a:t> to the fact,”</a:t>
            </a:r>
            <a:endParaRPr lang="en-GB" i="1" dirty="0"/>
          </a:p>
          <a:p>
            <a:pPr lvl="2"/>
            <a:endParaRPr lang="en-GB" b="1" dirty="0" smtClean="0"/>
          </a:p>
          <a:p>
            <a:pPr marL="457200" lvl="1" indent="0">
              <a:buNone/>
            </a:pPr>
            <a:endParaRPr lang="en-GB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z="1400" smtClean="0"/>
              <a:t>13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3663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496944" cy="5184576"/>
          </a:xfrm>
        </p:spPr>
        <p:txBody>
          <a:bodyPr>
            <a:normAutofit/>
          </a:bodyPr>
          <a:lstStyle/>
          <a:p>
            <a:r>
              <a:rPr lang="en-GB" b="1" dirty="0" smtClean="0"/>
              <a:t>The message - eyewitness facts </a:t>
            </a:r>
          </a:p>
          <a:p>
            <a:r>
              <a:rPr lang="en-GB" b="1" dirty="0" smtClean="0"/>
              <a:t>The message – the call to respond</a:t>
            </a:r>
          </a:p>
          <a:p>
            <a:r>
              <a:rPr lang="en-GB" dirty="0" smtClean="0"/>
              <a:t>Acts 2v37-38 </a:t>
            </a:r>
            <a:r>
              <a:rPr lang="en-GB" i="1" dirty="0" smtClean="0"/>
              <a:t>“</a:t>
            </a:r>
            <a:r>
              <a:rPr lang="en-GB" i="1" dirty="0"/>
              <a:t>When the people heard this, they were cut to the heart and said to Peter and the other apostles, ‘Brothers, what shall we do?’</a:t>
            </a:r>
            <a:endParaRPr lang="en-GB" dirty="0"/>
          </a:p>
          <a:p>
            <a:r>
              <a:rPr lang="en-GB" b="1" i="1" baseline="30000" dirty="0"/>
              <a:t>38 </a:t>
            </a:r>
            <a:r>
              <a:rPr lang="en-GB" i="1" dirty="0"/>
              <a:t>Peter replied, ‘</a:t>
            </a:r>
            <a:r>
              <a:rPr lang="en-GB" b="1" i="1" dirty="0"/>
              <a:t>Repent</a:t>
            </a:r>
            <a:r>
              <a:rPr lang="en-GB" i="1" dirty="0"/>
              <a:t> and be baptised, every one of you, in the name of Jesus Christ for the </a:t>
            </a:r>
            <a:r>
              <a:rPr lang="en-GB" b="1" i="1" dirty="0"/>
              <a:t>forgiveness of your sins</a:t>
            </a:r>
            <a:r>
              <a:rPr lang="en-GB" i="1" dirty="0"/>
              <a:t>. And you will receive the gift of the Holy Spirit</a:t>
            </a:r>
            <a:r>
              <a:rPr lang="en-GB" i="1" dirty="0" smtClean="0"/>
              <a:t>.’”</a:t>
            </a:r>
            <a:endParaRPr lang="en-GB" i="1" dirty="0"/>
          </a:p>
          <a:p>
            <a:pPr lvl="2"/>
            <a:endParaRPr lang="en-GB" b="1" dirty="0" smtClean="0"/>
          </a:p>
          <a:p>
            <a:pPr marL="457200" lvl="1" indent="0">
              <a:buNone/>
            </a:pPr>
            <a:endParaRPr lang="en-GB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z="1400" smtClean="0"/>
              <a:t>14</a:t>
            </a:fld>
            <a:endParaRPr lang="en-GB" sz="14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2442" y="26064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/>
              <a:t>Mission Commenced Acts 2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74963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496944" cy="5184576"/>
          </a:xfrm>
        </p:spPr>
        <p:txBody>
          <a:bodyPr>
            <a:normAutofit/>
          </a:bodyPr>
          <a:lstStyle/>
          <a:p>
            <a:r>
              <a:rPr lang="en-GB" b="1" dirty="0"/>
              <a:t>The message - eyewitness facts </a:t>
            </a:r>
          </a:p>
          <a:p>
            <a:r>
              <a:rPr lang="en-GB" b="1" dirty="0"/>
              <a:t>The message – the call to </a:t>
            </a:r>
            <a:r>
              <a:rPr lang="en-GB" b="1" dirty="0" smtClean="0"/>
              <a:t>respond</a:t>
            </a:r>
            <a:endParaRPr lang="en-GB" b="1" dirty="0"/>
          </a:p>
          <a:p>
            <a:r>
              <a:rPr lang="en-GB" b="1" dirty="0" smtClean="0"/>
              <a:t>The message – the response!</a:t>
            </a:r>
          </a:p>
          <a:p>
            <a:r>
              <a:rPr lang="en-GB" dirty="0" smtClean="0"/>
              <a:t>Acts 2v41 </a:t>
            </a:r>
            <a:r>
              <a:rPr lang="en-GB" i="1" dirty="0" smtClean="0"/>
              <a:t>“Those who accepted his message were baptised, and about three thousand were added to their number that day”</a:t>
            </a:r>
            <a:endParaRPr lang="en-GB" i="1" dirty="0"/>
          </a:p>
          <a:p>
            <a:pPr lvl="2"/>
            <a:endParaRPr lang="en-GB" b="1" dirty="0" smtClean="0"/>
          </a:p>
          <a:p>
            <a:pPr marL="457200" lvl="1" indent="0">
              <a:buNone/>
            </a:pPr>
            <a:endParaRPr lang="en-GB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z="1400" smtClean="0"/>
              <a:t>15</a:t>
            </a:fld>
            <a:endParaRPr lang="en-GB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2442" y="26064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/>
              <a:t>Mission Commenced Acts 2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102674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240" y="1057862"/>
            <a:ext cx="8622232" cy="5323466"/>
          </a:xfrm>
        </p:spPr>
        <p:txBody>
          <a:bodyPr>
            <a:normAutofit fontScale="92500" lnSpcReduction="10000"/>
          </a:bodyPr>
          <a:lstStyle/>
          <a:p>
            <a:r>
              <a:rPr lang="en-GB" sz="3000" dirty="0" smtClean="0"/>
              <a:t>Salvation is all of God’s grace and a sovereign work of the person of the Holy Spirit</a:t>
            </a:r>
          </a:p>
          <a:p>
            <a:pPr lvl="1"/>
            <a:r>
              <a:rPr lang="en-GB" dirty="0" smtClean="0"/>
              <a:t>Our part is to use all means available to us to present the gospel to a lost world</a:t>
            </a:r>
          </a:p>
          <a:p>
            <a:pPr lvl="2"/>
            <a:r>
              <a:rPr lang="en-GB" sz="2800" dirty="0" smtClean="0"/>
              <a:t>Clear and confident in the message – Rom 1v16</a:t>
            </a:r>
          </a:p>
          <a:p>
            <a:pPr lvl="2"/>
            <a:r>
              <a:rPr lang="en-GB" sz="2800" dirty="0" smtClean="0"/>
              <a:t>Accompanying our efforts with prayer</a:t>
            </a:r>
          </a:p>
          <a:p>
            <a:pPr lvl="2"/>
            <a:r>
              <a:rPr lang="en-GB" sz="2800" dirty="0" smtClean="0"/>
              <a:t>Conduct, character and actions that support the message</a:t>
            </a:r>
          </a:p>
          <a:p>
            <a:r>
              <a:rPr lang="en-GB" sz="3000" dirty="0" smtClean="0"/>
              <a:t>We will be missionary minded by prayer and practical support</a:t>
            </a:r>
          </a:p>
          <a:p>
            <a:pPr lvl="1"/>
            <a:r>
              <a:rPr lang="en-GB" dirty="0" smtClean="0"/>
              <a:t>Generous use of our resources for </a:t>
            </a:r>
            <a:r>
              <a:rPr lang="en-GB" dirty="0" smtClean="0"/>
              <a:t>God’s </a:t>
            </a:r>
            <a:r>
              <a:rPr lang="en-GB" dirty="0" smtClean="0"/>
              <a:t>kingdom</a:t>
            </a:r>
          </a:p>
          <a:p>
            <a:pPr lvl="1"/>
            <a:r>
              <a:rPr lang="en-GB" dirty="0" smtClean="0"/>
              <a:t>Rom 10v14-15</a:t>
            </a:r>
          </a:p>
          <a:p>
            <a:pPr lvl="2"/>
            <a:endParaRPr lang="en-GB" dirty="0" smtClean="0"/>
          </a:p>
          <a:p>
            <a:pPr lvl="1"/>
            <a:endParaRPr lang="en-GB" dirty="0"/>
          </a:p>
          <a:p>
            <a:pPr lvl="2"/>
            <a:endParaRPr lang="en-GB" b="1" dirty="0" smtClean="0"/>
          </a:p>
          <a:p>
            <a:pPr marL="457200" lvl="1" indent="0">
              <a:buNone/>
            </a:pPr>
            <a:endParaRPr lang="en-GB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z="1400" smtClean="0"/>
              <a:t>16</a:t>
            </a:fld>
            <a:endParaRPr lang="en-GB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2442" y="26064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/>
              <a:t>Grace Fellowship Vision – Win and Send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436594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240" y="1057862"/>
            <a:ext cx="8622232" cy="5323466"/>
          </a:xfrm>
        </p:spPr>
        <p:txBody>
          <a:bodyPr>
            <a:normAutofit/>
          </a:bodyPr>
          <a:lstStyle/>
          <a:p>
            <a:r>
              <a:rPr lang="en-GB" dirty="0" smtClean="0"/>
              <a:t>Recognise the message from Luke 24</a:t>
            </a:r>
          </a:p>
          <a:p>
            <a:pPr lvl="1"/>
            <a:r>
              <a:rPr lang="en-GB" dirty="0" smtClean="0"/>
              <a:t>The message is central – the facts and the call</a:t>
            </a:r>
          </a:p>
          <a:p>
            <a:pPr lvl="1"/>
            <a:r>
              <a:rPr lang="en-GB" dirty="0" smtClean="0"/>
              <a:t>The work is spiritual – achieved by the Holy Spirit</a:t>
            </a:r>
          </a:p>
          <a:p>
            <a:r>
              <a:rPr lang="en-GB" dirty="0" smtClean="0"/>
              <a:t>Our part includes prayer and words – </a:t>
            </a:r>
          </a:p>
          <a:p>
            <a:pPr lvl="1"/>
            <a:r>
              <a:rPr lang="en-GB" dirty="0" smtClean="0"/>
              <a:t>Acts 4v29 </a:t>
            </a:r>
            <a:r>
              <a:rPr lang="en-GB" i="1" dirty="0" smtClean="0"/>
              <a:t>“enable your servants to speak your word with great boldness” </a:t>
            </a:r>
          </a:p>
          <a:p>
            <a:pPr lvl="1"/>
            <a:r>
              <a:rPr lang="en-GB" dirty="0" smtClean="0"/>
              <a:t>v31 </a:t>
            </a:r>
            <a:r>
              <a:rPr lang="en-GB" i="1" dirty="0" smtClean="0"/>
              <a:t>“And they were all filled with the Holy Spirit and spoke the word of God boldly” </a:t>
            </a:r>
            <a:endParaRPr lang="en-GB" i="1" dirty="0"/>
          </a:p>
          <a:p>
            <a:pPr lvl="2"/>
            <a:endParaRPr lang="en-GB" b="1" dirty="0" smtClean="0"/>
          </a:p>
          <a:p>
            <a:pPr marL="457200" lvl="1" indent="0">
              <a:buNone/>
            </a:pPr>
            <a:endParaRPr lang="en-GB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z="1400" smtClean="0"/>
              <a:t>17</a:t>
            </a:fld>
            <a:endParaRPr lang="en-GB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2442" y="26064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/>
              <a:t>Vision Win and Send – now what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70836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240" y="1057862"/>
            <a:ext cx="8622232" cy="5323466"/>
          </a:xfrm>
        </p:spPr>
        <p:txBody>
          <a:bodyPr>
            <a:normAutofit/>
          </a:bodyPr>
          <a:lstStyle/>
          <a:p>
            <a:r>
              <a:rPr lang="en-GB" dirty="0" smtClean="0"/>
              <a:t>Recognise the message from Luke 24</a:t>
            </a:r>
          </a:p>
          <a:p>
            <a:pPr lvl="1"/>
            <a:r>
              <a:rPr lang="en-GB" dirty="0" smtClean="0"/>
              <a:t>The message is central – the facts and the call</a:t>
            </a:r>
          </a:p>
          <a:p>
            <a:pPr lvl="1"/>
            <a:r>
              <a:rPr lang="en-GB" dirty="0" smtClean="0"/>
              <a:t>The work is spiritual – achieved by the Holy Spirit</a:t>
            </a:r>
          </a:p>
          <a:p>
            <a:r>
              <a:rPr lang="en-GB" dirty="0" smtClean="0"/>
              <a:t>Our part includes prayer and words – </a:t>
            </a:r>
          </a:p>
          <a:p>
            <a:r>
              <a:rPr lang="en-GB" dirty="0" smtClean="0"/>
              <a:t>Patience and humility – </a:t>
            </a:r>
          </a:p>
          <a:p>
            <a:pPr lvl="1"/>
            <a:r>
              <a:rPr lang="en-GB" dirty="0" smtClean="0"/>
              <a:t>1 </a:t>
            </a:r>
            <a:r>
              <a:rPr lang="en-GB" dirty="0" err="1" smtClean="0"/>
              <a:t>Cor</a:t>
            </a:r>
            <a:r>
              <a:rPr lang="en-GB" dirty="0" smtClean="0"/>
              <a:t> 3v7 </a:t>
            </a:r>
            <a:r>
              <a:rPr lang="en-GB" i="1" dirty="0" smtClean="0"/>
              <a:t>“So neither he who plants nor he who waters is anything, but only God, who makes things grow”</a:t>
            </a:r>
          </a:p>
          <a:p>
            <a:pPr lvl="1"/>
            <a:endParaRPr lang="en-GB" dirty="0"/>
          </a:p>
          <a:p>
            <a:pPr lvl="2"/>
            <a:endParaRPr lang="en-GB" b="1" dirty="0" smtClean="0"/>
          </a:p>
          <a:p>
            <a:pPr marL="457200" lvl="1" indent="0">
              <a:buNone/>
            </a:pPr>
            <a:endParaRPr lang="en-GB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z="1400" smtClean="0"/>
              <a:t>18</a:t>
            </a:fld>
            <a:endParaRPr lang="en-GB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2442" y="26064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/>
              <a:t>Vision Win and Send – now what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46742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240" y="1057862"/>
            <a:ext cx="8694240" cy="539547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Recognise the message from Luke 24</a:t>
            </a:r>
          </a:p>
          <a:p>
            <a:pPr lvl="1"/>
            <a:r>
              <a:rPr lang="en-GB" dirty="0" smtClean="0"/>
              <a:t>The message is central – the facts and the call</a:t>
            </a:r>
          </a:p>
          <a:p>
            <a:pPr lvl="1"/>
            <a:r>
              <a:rPr lang="en-GB" dirty="0" smtClean="0"/>
              <a:t>The work is spiritual – achieved by the Holy Spirit</a:t>
            </a:r>
          </a:p>
          <a:p>
            <a:r>
              <a:rPr lang="en-GB" dirty="0" smtClean="0"/>
              <a:t>Our part includes prayer and words – </a:t>
            </a:r>
          </a:p>
          <a:p>
            <a:r>
              <a:rPr lang="en-GB" dirty="0" smtClean="0"/>
              <a:t>Patience and humility – </a:t>
            </a:r>
          </a:p>
          <a:p>
            <a:r>
              <a:rPr lang="en-GB" dirty="0" smtClean="0"/>
              <a:t>Kingdom vision</a:t>
            </a:r>
          </a:p>
          <a:p>
            <a:pPr lvl="1"/>
            <a:r>
              <a:rPr lang="en-GB" dirty="0" smtClean="0"/>
              <a:t>Living - as citizen of heaven 1 Pet </a:t>
            </a:r>
            <a:r>
              <a:rPr lang="en-GB" dirty="0" smtClean="0"/>
              <a:t>2v9-12</a:t>
            </a:r>
            <a:endParaRPr lang="en-GB" dirty="0" smtClean="0"/>
          </a:p>
          <a:p>
            <a:pPr lvl="1"/>
            <a:r>
              <a:rPr lang="en-GB" dirty="0" smtClean="0"/>
              <a:t>Giving - as those who invest for eternity</a:t>
            </a:r>
          </a:p>
          <a:p>
            <a:pPr lvl="1"/>
            <a:r>
              <a:rPr lang="en-GB" dirty="0" smtClean="0"/>
              <a:t>Doing - our part</a:t>
            </a:r>
          </a:p>
          <a:p>
            <a:pPr lvl="1"/>
            <a:r>
              <a:rPr lang="en-GB" dirty="0" smtClean="0"/>
              <a:t>Praying – as a body</a:t>
            </a:r>
          </a:p>
          <a:p>
            <a:pPr lvl="1"/>
            <a:endParaRPr lang="en-GB" dirty="0"/>
          </a:p>
          <a:p>
            <a:pPr lvl="2"/>
            <a:endParaRPr lang="en-GB" b="1" dirty="0" smtClean="0"/>
          </a:p>
          <a:p>
            <a:pPr marL="457200" lvl="1" indent="0">
              <a:buNone/>
            </a:pPr>
            <a:endParaRPr lang="en-GB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z="1400" smtClean="0"/>
              <a:t>19</a:t>
            </a:fld>
            <a:endParaRPr lang="en-GB" sz="1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2442" y="26064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 smtClean="0"/>
              <a:t>Vision Win and Send – now what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020454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Worship-Win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600" b="1" dirty="0" smtClean="0"/>
              <a:t>Man’s purpose is worship (Ps 96v3-4)</a:t>
            </a:r>
          </a:p>
          <a:p>
            <a:pPr marL="457200" lvl="1" indent="0">
              <a:buNone/>
            </a:pPr>
            <a:r>
              <a:rPr lang="en-GB" b="1" i="1" baseline="30000" dirty="0"/>
              <a:t>3</a:t>
            </a:r>
            <a:r>
              <a:rPr lang="en-GB" i="1" dirty="0" smtClean="0"/>
              <a:t> Declare </a:t>
            </a:r>
            <a:r>
              <a:rPr lang="en-GB" i="1" dirty="0"/>
              <a:t>His glory among the nations,</a:t>
            </a:r>
            <a:br>
              <a:rPr lang="en-GB" i="1" dirty="0"/>
            </a:br>
            <a:r>
              <a:rPr lang="en-GB" i="1" dirty="0"/>
              <a:t>    </a:t>
            </a:r>
            <a:r>
              <a:rPr lang="en-GB" i="1" dirty="0" smtClean="0"/>
              <a:t>His </a:t>
            </a:r>
            <a:r>
              <a:rPr lang="en-GB" i="1" dirty="0"/>
              <a:t>marvellous deeds among all peoples.	</a:t>
            </a:r>
            <a:endParaRPr lang="en-GB" i="1" dirty="0" smtClean="0"/>
          </a:p>
          <a:p>
            <a:pPr marL="457200" lvl="1" indent="0">
              <a:buNone/>
            </a:pPr>
            <a:r>
              <a:rPr lang="en-GB" b="1" i="1" baseline="30000" dirty="0" smtClean="0"/>
              <a:t>4</a:t>
            </a:r>
            <a:r>
              <a:rPr lang="en-GB" b="1" i="1" baseline="30000" dirty="0"/>
              <a:t> </a:t>
            </a:r>
            <a:r>
              <a:rPr lang="en-GB" i="1" dirty="0"/>
              <a:t>For great is the </a:t>
            </a:r>
            <a:r>
              <a:rPr lang="en-GB" b="1" i="1" cap="small" dirty="0"/>
              <a:t>Lord</a:t>
            </a:r>
            <a:r>
              <a:rPr lang="en-GB" i="1" dirty="0"/>
              <a:t> and most worthy of praise;</a:t>
            </a:r>
            <a:br>
              <a:rPr lang="en-GB" i="1" dirty="0"/>
            </a:br>
            <a:r>
              <a:rPr lang="en-GB" i="1" dirty="0"/>
              <a:t>    	</a:t>
            </a:r>
            <a:r>
              <a:rPr lang="en-GB" i="1" dirty="0" smtClean="0"/>
              <a:t>He </a:t>
            </a:r>
            <a:r>
              <a:rPr lang="en-GB" i="1" dirty="0"/>
              <a:t>is to be feared above all gods.</a:t>
            </a:r>
            <a:endParaRPr lang="en-GB" dirty="0"/>
          </a:p>
          <a:p>
            <a:pPr lvl="1"/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z="1400" smtClean="0"/>
              <a:t>2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84133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en-GB" b="1" dirty="0" smtClean="0"/>
              <a:t>Worship-Win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568952" cy="4896544"/>
          </a:xfrm>
        </p:spPr>
        <p:txBody>
          <a:bodyPr>
            <a:normAutofit lnSpcReduction="10000"/>
          </a:bodyPr>
          <a:lstStyle/>
          <a:p>
            <a:r>
              <a:rPr lang="en-GB" sz="3600" b="1" dirty="0" smtClean="0"/>
              <a:t>Man’s purpose is worship (Ps 96v3-4)</a:t>
            </a:r>
          </a:p>
          <a:p>
            <a:r>
              <a:rPr lang="en-GB" sz="3600" b="1" dirty="0" smtClean="0"/>
              <a:t>God’s glory in the gospel</a:t>
            </a:r>
          </a:p>
          <a:p>
            <a:r>
              <a:rPr lang="en-GB" sz="3600" b="1" dirty="0" smtClean="0"/>
              <a:t>Christ’s victory (Colossians 2v15)</a:t>
            </a:r>
          </a:p>
          <a:p>
            <a:pPr lvl="1"/>
            <a:r>
              <a:rPr lang="en-GB" b="1" i="1" baseline="30000" dirty="0"/>
              <a:t>15 </a:t>
            </a:r>
            <a:r>
              <a:rPr lang="en-GB" b="1" i="1" baseline="30000" dirty="0" smtClean="0"/>
              <a:t>”</a:t>
            </a:r>
            <a:r>
              <a:rPr lang="en-GB" i="1" dirty="0" smtClean="0"/>
              <a:t>having </a:t>
            </a:r>
            <a:r>
              <a:rPr lang="en-GB" i="1" dirty="0"/>
              <a:t>disarmed the </a:t>
            </a:r>
            <a:r>
              <a:rPr lang="en-GB" b="1" i="1" dirty="0"/>
              <a:t>powers and authorities, </a:t>
            </a:r>
            <a:r>
              <a:rPr lang="en-GB" b="1" i="1" dirty="0" smtClean="0"/>
              <a:t>He </a:t>
            </a:r>
            <a:r>
              <a:rPr lang="en-GB" b="1" i="1" dirty="0"/>
              <a:t>made a public spectacle</a:t>
            </a:r>
            <a:r>
              <a:rPr lang="en-GB" i="1" dirty="0"/>
              <a:t> of them, triumphing over them by the cross</a:t>
            </a:r>
            <a:r>
              <a:rPr lang="en-GB" i="1" dirty="0" smtClean="0"/>
              <a:t>.”</a:t>
            </a:r>
          </a:p>
          <a:p>
            <a:r>
              <a:rPr lang="en-GB" sz="3600" b="1" dirty="0"/>
              <a:t>Man’s place in the gospel</a:t>
            </a:r>
          </a:p>
          <a:p>
            <a:pPr lvl="1"/>
            <a:r>
              <a:rPr lang="en-GB" dirty="0"/>
              <a:t>“God gets the glory and man gets the joy” – John Piper</a:t>
            </a:r>
          </a:p>
          <a:p>
            <a:pPr lvl="1"/>
            <a:endParaRPr lang="en-GB" b="1" dirty="0" smtClean="0"/>
          </a:p>
          <a:p>
            <a:pPr marL="457200" lvl="1" indent="0">
              <a:buNone/>
            </a:pPr>
            <a:endParaRPr lang="en-GB" b="1" i="1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z="1400" smtClean="0"/>
              <a:t>3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73636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en-GB" b="1" dirty="0" smtClean="0"/>
              <a:t>Win and Send (Mission)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80920" cy="4896544"/>
          </a:xfrm>
        </p:spPr>
        <p:txBody>
          <a:bodyPr>
            <a:normAutofit/>
          </a:bodyPr>
          <a:lstStyle/>
          <a:p>
            <a:r>
              <a:rPr lang="en-GB" b="1" dirty="0" smtClean="0"/>
              <a:t>Gospel is central (Rom 1v16)</a:t>
            </a:r>
          </a:p>
          <a:p>
            <a:pPr lvl="1"/>
            <a:r>
              <a:rPr lang="en-GB" sz="3000" dirty="0" smtClean="0"/>
              <a:t>“</a:t>
            </a:r>
            <a:r>
              <a:rPr lang="en-GB" sz="3000" i="1" dirty="0"/>
              <a:t>I am not ashamed of the gospel of Christ”</a:t>
            </a:r>
          </a:p>
          <a:p>
            <a:r>
              <a:rPr lang="en-GB" b="1" dirty="0" smtClean="0"/>
              <a:t>What is the gospel? </a:t>
            </a:r>
          </a:p>
          <a:p>
            <a:r>
              <a:rPr lang="en-GB" b="1" dirty="0" smtClean="0"/>
              <a:t>How does the church do the work of the gospel?</a:t>
            </a:r>
          </a:p>
          <a:p>
            <a:pPr lvl="1"/>
            <a:r>
              <a:rPr lang="en-GB" sz="3000" dirty="0" smtClean="0"/>
              <a:t>“We are not called to bring a broken world back to its created glory.  We are called to bring a broken people back to their creator” </a:t>
            </a:r>
          </a:p>
          <a:p>
            <a:pPr marL="457200" lvl="1" indent="0">
              <a:buNone/>
            </a:pPr>
            <a:endParaRPr lang="en-GB" b="1" i="1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z="1400" smtClean="0"/>
              <a:t>4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0536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b="1" dirty="0" smtClean="0"/>
              <a:t>Mission</a:t>
            </a:r>
            <a:r>
              <a:rPr lang="en-GB" b="1" dirty="0"/>
              <a:t> </a:t>
            </a:r>
            <a:r>
              <a:rPr lang="en-GB" b="1" dirty="0" smtClean="0"/>
              <a:t>according to Jesus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496944" cy="5184576"/>
          </a:xfrm>
        </p:spPr>
        <p:txBody>
          <a:bodyPr>
            <a:normAutofit/>
          </a:bodyPr>
          <a:lstStyle/>
          <a:p>
            <a:r>
              <a:rPr lang="en-GB" b="1" dirty="0" smtClean="0"/>
              <a:t>Luke 24v44-49</a:t>
            </a:r>
          </a:p>
          <a:p>
            <a:r>
              <a:rPr lang="en-GB" sz="3000" b="1" i="1" baseline="30000" dirty="0" smtClean="0"/>
              <a:t>44</a:t>
            </a:r>
            <a:r>
              <a:rPr lang="en-GB" sz="3000" b="1" i="1" baseline="30000" dirty="0"/>
              <a:t> </a:t>
            </a:r>
            <a:r>
              <a:rPr lang="en-GB" sz="3000" i="1" dirty="0"/>
              <a:t>He said to them, ‘This is what I told you while I was still with you: everything must be fulfilled that is written about me in the Law of Moses, the Prophets and the Psalms.’</a:t>
            </a:r>
          </a:p>
          <a:p>
            <a:pPr marL="457200" lvl="1" indent="0">
              <a:buNone/>
            </a:pPr>
            <a:endParaRPr lang="en-GB" sz="3000" i="1" dirty="0"/>
          </a:p>
          <a:p>
            <a:pPr marL="457200" lvl="1" indent="0">
              <a:buNone/>
            </a:pPr>
            <a:endParaRPr lang="en-GB" b="1" i="1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z="1400" smtClean="0"/>
              <a:t>5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713365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b="1" dirty="0" smtClean="0"/>
              <a:t>Mission</a:t>
            </a:r>
            <a:r>
              <a:rPr lang="en-GB" b="1" dirty="0"/>
              <a:t> </a:t>
            </a:r>
            <a:r>
              <a:rPr lang="en-GB" b="1" dirty="0" smtClean="0"/>
              <a:t>according to Jesus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184576"/>
          </a:xfrm>
        </p:spPr>
        <p:txBody>
          <a:bodyPr>
            <a:normAutofit lnSpcReduction="10000"/>
          </a:bodyPr>
          <a:lstStyle/>
          <a:p>
            <a:r>
              <a:rPr lang="en-GB" b="1" dirty="0" smtClean="0"/>
              <a:t>Luke 24v44-49</a:t>
            </a:r>
          </a:p>
          <a:p>
            <a:r>
              <a:rPr lang="en-GB" b="1" i="1" baseline="30000" dirty="0" smtClean="0"/>
              <a:t>45</a:t>
            </a:r>
            <a:r>
              <a:rPr lang="en-GB" b="1" i="1" baseline="30000" dirty="0"/>
              <a:t> </a:t>
            </a:r>
            <a:r>
              <a:rPr lang="en-GB" i="1" dirty="0"/>
              <a:t>Then he opened their minds so they could understand the Scriptures.</a:t>
            </a:r>
            <a:r>
              <a:rPr lang="en-GB" b="1" i="1" baseline="30000" dirty="0"/>
              <a:t>46 </a:t>
            </a:r>
            <a:r>
              <a:rPr lang="en-GB" i="1" dirty="0"/>
              <a:t>He told them, ‘This is what is written: the Christ will suffer and rise from the dead on the third day, </a:t>
            </a:r>
            <a:r>
              <a:rPr lang="en-GB" b="1" i="1" baseline="30000" dirty="0"/>
              <a:t>47 </a:t>
            </a:r>
            <a:r>
              <a:rPr lang="en-GB" i="1" dirty="0"/>
              <a:t>and repentance for the forgiveness of sins will be preached in his name to all nations, beginning at Jerusalem. </a:t>
            </a:r>
            <a:r>
              <a:rPr lang="en-GB" b="1" i="1" baseline="30000" dirty="0"/>
              <a:t>48 </a:t>
            </a:r>
            <a:r>
              <a:rPr lang="en-GB" i="1" dirty="0"/>
              <a:t>You are witnesses of these things. </a:t>
            </a:r>
            <a:r>
              <a:rPr lang="en-GB" b="1" i="1" baseline="30000" dirty="0"/>
              <a:t>49 </a:t>
            </a:r>
            <a:r>
              <a:rPr lang="en-GB" i="1" dirty="0"/>
              <a:t>I am going to send you what my Father has promised; but stay in the city until you have been clothed with power from on high</a:t>
            </a:r>
            <a:r>
              <a:rPr lang="en-GB" i="1" dirty="0" smtClean="0"/>
              <a:t>.’</a:t>
            </a:r>
            <a:endParaRPr lang="en-GB" b="1" i="1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z="1400" smtClean="0"/>
              <a:t>6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449977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b="1" dirty="0" smtClean="0"/>
              <a:t>Mission</a:t>
            </a:r>
            <a:r>
              <a:rPr lang="en-GB" b="1" dirty="0"/>
              <a:t> </a:t>
            </a:r>
            <a:r>
              <a:rPr lang="en-GB" b="1" dirty="0" smtClean="0"/>
              <a:t>according to Jesus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184576"/>
          </a:xfrm>
        </p:spPr>
        <p:txBody>
          <a:bodyPr>
            <a:normAutofit/>
          </a:bodyPr>
          <a:lstStyle/>
          <a:p>
            <a:r>
              <a:rPr lang="en-GB" b="1" dirty="0"/>
              <a:t>It is </a:t>
            </a:r>
            <a:r>
              <a:rPr lang="en-GB" b="1" dirty="0" smtClean="0"/>
              <a:t>written</a:t>
            </a:r>
          </a:p>
          <a:p>
            <a:pPr marL="0" indent="0">
              <a:buNone/>
            </a:pPr>
            <a:r>
              <a:rPr lang="en-GB" b="1" baseline="30000" dirty="0" smtClean="0"/>
              <a:t>	44</a:t>
            </a:r>
            <a:r>
              <a:rPr lang="en-GB" b="1" baseline="30000" dirty="0"/>
              <a:t> </a:t>
            </a:r>
            <a:r>
              <a:rPr lang="en-GB" i="1" dirty="0"/>
              <a:t> </a:t>
            </a:r>
            <a:r>
              <a:rPr lang="en-GB" i="1" dirty="0" smtClean="0"/>
              <a:t>‘everything </a:t>
            </a:r>
            <a:r>
              <a:rPr lang="en-GB" i="1" dirty="0"/>
              <a:t>must be fulfilled that is written </a:t>
            </a:r>
            <a:r>
              <a:rPr lang="en-GB" i="1" dirty="0" smtClean="0"/>
              <a:t>	about </a:t>
            </a:r>
            <a:r>
              <a:rPr lang="en-GB" i="1" dirty="0"/>
              <a:t>me in the Law of Moses, the Prophets </a:t>
            </a:r>
            <a:r>
              <a:rPr lang="en-GB" i="1" dirty="0" smtClean="0"/>
              <a:t>	and </a:t>
            </a:r>
            <a:r>
              <a:rPr lang="en-GB" i="1" dirty="0"/>
              <a:t>the Psalms.’ </a:t>
            </a:r>
            <a:endParaRPr lang="en-GB" i="1" dirty="0" smtClean="0"/>
          </a:p>
          <a:p>
            <a:pPr marL="0" indent="0">
              <a:buNone/>
            </a:pPr>
            <a:r>
              <a:rPr lang="en-GB" b="1" i="1" baseline="30000" dirty="0" smtClean="0"/>
              <a:t>	46</a:t>
            </a:r>
            <a:r>
              <a:rPr lang="en-GB" b="1" i="1" baseline="30000" dirty="0"/>
              <a:t> </a:t>
            </a:r>
            <a:r>
              <a:rPr lang="en-GB" i="1" dirty="0"/>
              <a:t>He told them, ‘This is what is written: the </a:t>
            </a:r>
            <a:r>
              <a:rPr lang="en-GB" i="1" dirty="0" smtClean="0"/>
              <a:t>	Christ </a:t>
            </a:r>
            <a:r>
              <a:rPr lang="en-GB" i="1" dirty="0"/>
              <a:t>will suffer and rise from the dead on </a:t>
            </a:r>
            <a:r>
              <a:rPr lang="en-GB" i="1" dirty="0" smtClean="0"/>
              <a:t>	the third day’</a:t>
            </a:r>
          </a:p>
          <a:p>
            <a:r>
              <a:rPr lang="en-GB" dirty="0" smtClean="0"/>
              <a:t>Psalm 22v1 and v17-18, Is 52v14, Is 53v5</a:t>
            </a:r>
          </a:p>
          <a:p>
            <a:r>
              <a:rPr lang="en-GB" dirty="0" smtClean="0"/>
              <a:t>Matt 12v40 sign of Jonah</a:t>
            </a:r>
            <a:r>
              <a:rPr lang="en-GB" dirty="0"/>
              <a:t> </a:t>
            </a:r>
            <a:endParaRPr lang="en-GB" b="1" i="1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z="1400" smtClean="0"/>
              <a:t>7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80077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b="1" dirty="0" smtClean="0"/>
              <a:t>Mission</a:t>
            </a:r>
            <a:r>
              <a:rPr lang="en-GB" b="1" dirty="0"/>
              <a:t> </a:t>
            </a:r>
            <a:r>
              <a:rPr lang="en-GB" b="1" dirty="0" smtClean="0"/>
              <a:t>according to Jesus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184576"/>
          </a:xfrm>
        </p:spPr>
        <p:txBody>
          <a:bodyPr>
            <a:normAutofit/>
          </a:bodyPr>
          <a:lstStyle/>
          <a:p>
            <a:r>
              <a:rPr lang="en-GB" b="1" dirty="0"/>
              <a:t>It is </a:t>
            </a:r>
            <a:r>
              <a:rPr lang="en-GB" b="1" dirty="0" smtClean="0"/>
              <a:t>written</a:t>
            </a:r>
          </a:p>
          <a:p>
            <a:r>
              <a:rPr lang="en-GB" b="1" dirty="0" smtClean="0"/>
              <a:t>Central historical events</a:t>
            </a:r>
          </a:p>
          <a:p>
            <a:pPr lvl="1"/>
            <a:r>
              <a:rPr lang="en-GB" b="1" dirty="0" smtClean="0"/>
              <a:t>Suffering in place of sinners </a:t>
            </a:r>
            <a:endParaRPr lang="en-GB" b="1" dirty="0" smtClean="0"/>
          </a:p>
          <a:p>
            <a:pPr lvl="2"/>
            <a:r>
              <a:rPr lang="en-GB" sz="3000" i="1" dirty="0"/>
              <a:t>‘This is what is written: the Christ will </a:t>
            </a:r>
            <a:r>
              <a:rPr lang="en-GB" sz="3000" i="1" dirty="0" smtClean="0"/>
              <a:t>suffer’</a:t>
            </a:r>
            <a:endParaRPr lang="en-GB" sz="3000" i="1" dirty="0"/>
          </a:p>
          <a:p>
            <a:pPr lvl="2"/>
            <a:r>
              <a:rPr lang="en-GB" sz="3000" i="1" dirty="0" smtClean="0"/>
              <a:t>“But he was pierced for our transgressions, he was crushed for our iniquities; the punishment that brought us peace was upon him, and by his wounds we are healed” </a:t>
            </a:r>
            <a:r>
              <a:rPr lang="en-GB" dirty="0" smtClean="0"/>
              <a:t>(Is 53v5)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z="1400" smtClean="0"/>
              <a:t>8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718467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b="1" dirty="0" smtClean="0"/>
              <a:t>Mission</a:t>
            </a:r>
            <a:r>
              <a:rPr lang="en-GB" b="1" dirty="0"/>
              <a:t> </a:t>
            </a:r>
            <a:r>
              <a:rPr lang="en-GB" b="1" dirty="0" smtClean="0"/>
              <a:t>according to Jesus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280920" cy="5184576"/>
          </a:xfrm>
        </p:spPr>
        <p:txBody>
          <a:bodyPr>
            <a:normAutofit/>
          </a:bodyPr>
          <a:lstStyle/>
          <a:p>
            <a:r>
              <a:rPr lang="en-GB" b="1" dirty="0"/>
              <a:t>It is </a:t>
            </a:r>
            <a:r>
              <a:rPr lang="en-GB" b="1" dirty="0" smtClean="0"/>
              <a:t>written</a:t>
            </a:r>
          </a:p>
          <a:p>
            <a:r>
              <a:rPr lang="en-GB" b="1" dirty="0" smtClean="0"/>
              <a:t>Central historical events</a:t>
            </a:r>
          </a:p>
          <a:p>
            <a:pPr lvl="1"/>
            <a:r>
              <a:rPr lang="en-GB" b="1" dirty="0" smtClean="0"/>
              <a:t>Suffering in place of sinners </a:t>
            </a:r>
            <a:r>
              <a:rPr lang="en-GB" dirty="0" smtClean="0"/>
              <a:t>- Isaiah 53v5</a:t>
            </a:r>
          </a:p>
          <a:p>
            <a:pPr lvl="1"/>
            <a:r>
              <a:rPr lang="en-GB" b="1" dirty="0" smtClean="0"/>
              <a:t>Resurrection as triumph</a:t>
            </a:r>
            <a:r>
              <a:rPr lang="en-GB" b="1" dirty="0"/>
              <a:t> </a:t>
            </a:r>
            <a:endParaRPr lang="en-GB" b="1" i="1" baseline="30000" dirty="0" smtClean="0"/>
          </a:p>
          <a:p>
            <a:pPr lvl="2"/>
            <a:r>
              <a:rPr lang="en-GB" sz="3200" i="1" dirty="0" smtClean="0"/>
              <a:t>‘the </a:t>
            </a:r>
            <a:r>
              <a:rPr lang="en-GB" sz="3200" i="1" dirty="0"/>
              <a:t>Christ will suffer and rise from the dead on the third </a:t>
            </a:r>
            <a:r>
              <a:rPr lang="en-GB" sz="3200" i="1" dirty="0" smtClean="0"/>
              <a:t>day’</a:t>
            </a:r>
            <a:endParaRPr lang="en-GB" sz="3000" i="1" dirty="0" smtClean="0"/>
          </a:p>
          <a:p>
            <a:pPr lvl="2"/>
            <a:r>
              <a:rPr lang="en-GB" sz="3000" i="1" dirty="0" smtClean="0"/>
              <a:t>The </a:t>
            </a:r>
            <a:r>
              <a:rPr lang="en-GB" sz="3000" i="1" dirty="0"/>
              <a:t>sting of death is sin, and the power of sin is the law</a:t>
            </a:r>
            <a:r>
              <a:rPr lang="en-GB" sz="3000" i="1" dirty="0" smtClean="0"/>
              <a:t>.</a:t>
            </a:r>
            <a:r>
              <a:rPr lang="en-GB" sz="3000" i="1" dirty="0"/>
              <a:t>  But thanks be to God! He gives us the victory through our Lord Jesus </a:t>
            </a:r>
            <a:r>
              <a:rPr lang="en-GB" sz="3000" i="1" dirty="0" smtClean="0"/>
              <a:t>Christ. </a:t>
            </a:r>
          </a:p>
          <a:p>
            <a:pPr lvl="2"/>
            <a:r>
              <a:rPr lang="en-GB" b="1" i="1" dirty="0" smtClean="0"/>
              <a:t>1 </a:t>
            </a:r>
            <a:r>
              <a:rPr lang="en-GB" b="1" i="1" dirty="0" err="1" smtClean="0"/>
              <a:t>Cor</a:t>
            </a:r>
            <a:r>
              <a:rPr lang="en-GB" b="1" i="1" dirty="0" smtClean="0"/>
              <a:t> 15v56-57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A1B44-4FDB-4E45-B4CE-283766D888DF}" type="slidenum">
              <a:rPr lang="en-GB" sz="1400" smtClean="0"/>
              <a:t>9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331513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1719</TotalTime>
  <Words>840</Words>
  <Application>Microsoft Office PowerPoint</Application>
  <PresentationFormat>On-screen Show (4:3)</PresentationFormat>
  <Paragraphs>138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Church Vision series</vt:lpstr>
      <vt:lpstr>Worship-Win</vt:lpstr>
      <vt:lpstr>Worship-Win</vt:lpstr>
      <vt:lpstr>Win and Send (Mission)</vt:lpstr>
      <vt:lpstr>Mission according to Jesus</vt:lpstr>
      <vt:lpstr>Mission according to Jesus</vt:lpstr>
      <vt:lpstr>Mission according to Jesus</vt:lpstr>
      <vt:lpstr>Mission according to Jesus</vt:lpstr>
      <vt:lpstr>Mission according to Jesus</vt:lpstr>
      <vt:lpstr>Mission according to Jesus</vt:lpstr>
      <vt:lpstr>Mission according to Jesus</vt:lpstr>
      <vt:lpstr>Mission according to Jesus</vt:lpstr>
      <vt:lpstr>Mission Commenced Acts 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38</cp:revision>
  <dcterms:created xsi:type="dcterms:W3CDTF">2015-02-13T15:59:10Z</dcterms:created>
  <dcterms:modified xsi:type="dcterms:W3CDTF">2015-03-01T08:42:50Z</dcterms:modified>
</cp:coreProperties>
</file>